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0"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using private memory</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private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work-item copies its own row of A into private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Our </a:t>
            </a:r>
            <a:r>
              <a:rPr lang="zh-CN" altLang="en-US" sz="3200" b="0" strike="noStrike" spc="-1" dirty="0">
                <a:solidFill>
                  <a:srgbClr val="000000"/>
                </a:solidFill>
                <a:latin typeface="Trebuchet MS"/>
              </a:rPr>
              <a:t>目标</a:t>
            </a:r>
            <a:r>
              <a:rPr lang="en-US" sz="3200" b="0" strike="noStrike" spc="-1" dirty="0">
                <a:solidFill>
                  <a:srgbClr val="000000"/>
                </a:solidFill>
                <a:latin typeface="Trebuchet MS"/>
              </a:rPr>
              <a:t> has been to describe how to work with private, local and global memory.  We’ve ignored many well-known techniques for making matrix multiplication fast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The number of work items must be a multiple of the fundamental machine “vector width”.  This is the </a:t>
            </a: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on AMD, warp on NVIDIA, and the number of SIMD lanes exposed by vector units on a CPU</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optimize reuse of data, you need to use blocking techniques  </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Decompose matrices into tiles such that three tiles just fit in the fastest (private)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Copy tiles into local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Do the multiplication over the tiles</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using local memory</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local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 that already uses private memory from </a:t>
            </a:r>
            <a:r>
              <a:rPr lang="zh-CN" altLang="en-US" sz="2800" b="0" strike="noStrike" spc="-1" dirty="0">
                <a:solidFill>
                  <a:srgbClr val="000000"/>
                </a:solidFill>
                <a:latin typeface="Trebuchet MS"/>
              </a:rPr>
              <a:t>练习</a:t>
            </a:r>
            <a:r>
              <a:rPr lang="en-US" sz="2800" b="0" strike="noStrike" spc="-1" dirty="0">
                <a:solidFill>
                  <a:srgbClr val="000000"/>
                </a:solidFill>
                <a:latin typeface="Trebuchet MS"/>
              </a:rPr>
              <a:t> 7</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work-group collaboratively copies its own column of B into local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en-US" sz="3200" b="0" strike="noStrike" spc="-1" dirty="0">
                <a:solidFill>
                  <a:srgbClr val="C0504D"/>
                </a:solidFill>
                <a:latin typeface="Trebuchet MS"/>
              </a:rPr>
              <a:t>Extra:</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Look at the fast, blocked implementation from the NVIDIA OpenCL SDK example. Try running it and compare to yours</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The Pi program</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synchronization between work-items in the OpenCL C kernel programming language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the provided serial program to estimate Pi through numerical integration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Write a kernel and host program to compute the numerical integral using OpenCL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Note: You will need to implement a reduction</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Kernels can be run on multiple devices at the same time</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exploit many GPUs and the host CPU for computation</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Simply define a context with multiple platforms, devices and queues</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even synchronize between queues using Events (see </a:t>
            </a:r>
            <a:r>
              <a:rPr lang="zh-CN" altLang="en-US" sz="2800" b="0" strike="noStrike" spc="-1" dirty="0">
                <a:solidFill>
                  <a:srgbClr val="000000"/>
                </a:solidFill>
                <a:latin typeface="Trebuchet MS"/>
              </a:rPr>
              <a:t>附录</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Can have more than one context</a:t>
            </a:r>
            <a:endParaRPr lang="en-US" sz="2800" b="0" strike="noStrike" spc="-1" dirty="0">
              <a:latin typeface="Arial"/>
            </a:endParaRPr>
          </a:p>
          <a:p>
            <a:pPr>
              <a:lnSpc>
                <a:spcPct val="100000"/>
              </a:lnSpc>
              <a:spcBef>
                <a:spcPts val="561"/>
              </a:spcBef>
            </a:pPr>
            <a:endParaRPr lang="en-US" sz="2800" b="0" strike="noStrike" spc="-1" dirty="0">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Heterogeneous Computing</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experiment with running kernels on multiple devices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 one of your OpenCL programs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Investigate the Context constructors to include more than one device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program to run a kernel on multiple devices, each with different input data</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Split your problem across multiple devices if you have time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the examples from the SDKs to help you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the results from both devices and see which runs faster</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开启可移植性能（</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Efficient access to memory</a:t>
            </a:r>
            <a:endParaRPr lang="en-US" sz="32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coalescing</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Ideally get work-item i to access data[i] and work-item j to access data[j] at the same time etc.</a:t>
            </a:r>
            <a:endParaRPr lang="en-US" sz="24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alignment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Padding arrays to keep everything aligned to multiples of 16, 32 or 64 bytes</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Number of work-items and work-group sizes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want at least 4 work-items per PE in a Compute Unit on GPUs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More is better, but diminishing returns, and there is an upper limit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Each work item consumes PE finite resources (registers etc)</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Work-item divergence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What happens when work-items branch?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Actually a SIMD data parallel model</a:t>
            </a:r>
            <a:endParaRPr lang="en-US" sz="28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Both</a:t>
            </a:r>
            <a:r>
              <a:rPr lang="en-US" sz="2800" b="0" strike="noStrike" spc="-1">
                <a:solidFill>
                  <a:srgbClr val="F79646"/>
                </a:solidFill>
                <a:latin typeface="Trebuchet MS"/>
              </a:rPr>
              <a:t> </a:t>
            </a:r>
            <a:r>
              <a:rPr lang="en-US" sz="2800" b="0" strike="noStrike" spc="-1">
                <a:solidFill>
                  <a:srgbClr val="000000"/>
                </a:solidFill>
                <a:latin typeface="Trebuchet MS"/>
              </a:rPr>
              <a:t>paths (if-else) may need to be executed (</a:t>
            </a:r>
            <a:r>
              <a:rPr lang="en-US" sz="2800" b="0" i="1" strike="noStrike" spc="-1">
                <a:solidFill>
                  <a:srgbClr val="000000"/>
                </a:solidFill>
                <a:latin typeface="Trebuchet MS"/>
              </a:rPr>
              <a:t>branch divergence</a:t>
            </a:r>
            <a:r>
              <a:rPr lang="en-US" sz="2800" b="0" strike="noStrike" spc="-1">
                <a:solidFill>
                  <a:srgbClr val="000000"/>
                </a:solidFill>
                <a:latin typeface="Trebuchet MS"/>
              </a:rPr>
              <a:t>), avoid where possible (non-divergent branches are termed </a:t>
            </a:r>
            <a:r>
              <a:rPr lang="en-US" sz="2800" b="0" i="1" strike="noStrike" spc="-1">
                <a:solidFill>
                  <a:srgbClr val="000000"/>
                </a:solidFill>
                <a:latin typeface="Trebuchet MS"/>
              </a:rPr>
              <a:t>uniform</a:t>
            </a:r>
            <a:r>
              <a:rPr lang="en-US" sz="2800" b="0" strike="noStrike" spc="-1">
                <a:solidFill>
                  <a:srgbClr val="000000"/>
                </a:solidFill>
                <a:latin typeface="Trebuchet MS"/>
              </a:rPr>
              <a:t>)</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a profiler to see if you’re getting good performance</a:t>
            </a:r>
            <a:endParaRPr lang="en-US" sz="32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Occupancy </a:t>
            </a:r>
            <a:r>
              <a:rPr lang="en-US" sz="2800" b="0" strike="noStrike" spc="-1">
                <a:solidFill>
                  <a:srgbClr val="000000"/>
                </a:solidFill>
                <a:latin typeface="Trebuchet MS"/>
              </a:rPr>
              <a:t>is a measure of how </a:t>
            </a:r>
            <a:r>
              <a:rPr lang="en-US" sz="2800" b="0" strike="noStrike" spc="-1">
                <a:solidFill>
                  <a:srgbClr val="E46C0A"/>
                </a:solidFill>
                <a:latin typeface="Trebuchet MS"/>
              </a:rPr>
              <a:t>active </a:t>
            </a:r>
            <a:r>
              <a:rPr lang="en-US" sz="2800" b="0" strike="noStrike" spc="-1">
                <a:solidFill>
                  <a:srgbClr val="000000"/>
                </a:solidFill>
                <a:latin typeface="Trebuchet MS"/>
              </a:rPr>
              <a:t>you’re keeping each PE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Occupancy measurements of &gt;0.5 are good (&gt;50% active)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Other measurements to consider with the profiler:</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bandwidth – should aim for a good fraction of peak</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148 GBytes/s to Global Memory on an M2050 GPU</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Work-Item (Thread) divergence – want this to be low</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Registers per Work-Item (Thread) – ideally low and a nice divisor of the number of hardware registers per Compute Unit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32,768 on M2050 GPUs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These are statically allocated and shared between all Work-Items and Work-Groups assigned to each Compute Unit</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Four Work-Groups of 1,024 Work-Items each would result in just 8 registers per Work-Item! Typically aim for 16-32 registers per Work-Item</a:t>
            </a:r>
            <a:endParaRPr lang="en-US" sz="2400" b="0" strike="noStrike" spc="-1">
              <a:latin typeface="Arial"/>
            </a:endParaRPr>
          </a:p>
          <a:p>
            <a:pPr>
              <a:lnSpc>
                <a:spcPct val="110000"/>
              </a:lnSpc>
              <a:spcBef>
                <a:spcPts val="641"/>
              </a:spcBef>
            </a:pPr>
            <a:endParaRPr lang="en-US"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000000"/>
                          </a:solidFill>
                          <a:latin typeface="Trebuchet MS"/>
                        </a:rPr>
                        <a:t>CUDA</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Processing Element, or PE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a:t>
                      </a:r>
                      <a:r>
                        <a:rPr lang="en-US" altLang="zh-CN" sz="1400" b="0" strike="noStrike" spc="-1" dirty="0" err="1">
                          <a:solidFill>
                            <a:srgbClr val="000000"/>
                          </a:solidFill>
                          <a:latin typeface="Trebuchet MS"/>
                        </a:rPr>
                        <a:t>性能（portable</a:t>
                      </a:r>
                      <a:r>
                        <a:rPr lang="en-US" altLang="zh-CN" sz="1400" b="0" strike="noStrike" spc="-1" dirty="0">
                          <a:solidFill>
                            <a:srgbClr val="000000"/>
                          </a:solidFill>
                          <a:latin typeface="Trebuchet MS"/>
                        </a:rPr>
                        <a:t>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在内存操作之间维持顺序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Worked example: Linear Algebra</a:t>
            </a:r>
            <a:endParaRPr lang="en-US" sz="4400" b="0" strike="noStrike" spc="-1">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Definition: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branch of mathematics concerned with the study of vectors, vector spaces, linear transformations and systems of linear equations. </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Example: </a:t>
            </a:r>
            <a:r>
              <a:rPr lang="en-US" sz="3200" b="0" strike="noStrike" spc="-1">
                <a:solidFill>
                  <a:srgbClr val="000000"/>
                </a:solidFill>
                <a:latin typeface="Trebuchet MS"/>
              </a:rPr>
              <a:t>Consider the following system of linear equations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+ 2y +  z  = 1</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+ 3y + 3z = 2</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y +  4z = 6</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system can be represented in terms of vectors and a matrix as the classic “Ax = b” problem.</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Solving Ax=b</a:t>
            </a:r>
            <a:endParaRPr lang="en-US" sz="4400" b="0" strike="noStrike" spc="-1">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 Decomposition: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transform a matrix into the product of a lower triangular and upper triangular matrix.  It is used to solve a linear system of equations. </a:t>
            </a:r>
            <a:endParaRPr lang="en-US" sz="2800" b="0" strike="noStrike" spc="-1">
              <a:latin typeface="Arial"/>
            </a:endParaRPr>
          </a:p>
          <a:p>
            <a:pPr>
              <a:lnSpc>
                <a:spcPct val="100000"/>
              </a:lnSpc>
            </a:pPr>
            <a:endParaRPr lang="en-US" sz="2800" b="0" strike="noStrike" spc="-1">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We solve for x, given a problem Ax=b</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Ax=b                   LUx=b</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Ux=(L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x = (U</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a:t>
            </a:r>
            <a:endParaRPr lang="en-US" sz="2800" b="0" strike="noStrike" spc="-1">
              <a:latin typeface="Arial"/>
            </a:endParaRPr>
          </a:p>
        </p:txBody>
      </p:sp>
      <p:sp>
        <p:nvSpPr>
          <p:cNvPr id="1338" name="CustomShape 10"/>
          <p:cNvSpPr/>
          <p:nvPr/>
        </p:nvSpPr>
        <p:spPr>
          <a:xfrm>
            <a:off x="1492920" y="637200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8064A2"/>
                </a:solidFill>
                <a:latin typeface="Trebuchet MS"/>
                <a:ea typeface="DejaVu Sans"/>
              </a:rPr>
              <a:t>So we need to be able to do matrix multiplication</a:t>
            </a:r>
            <a:endParaRPr lang="en-US" sz="1800" b="0" strike="noStrike" spc="-1">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a:t>
            </a:r>
            <a:r>
              <a:rPr lang="en-US" sz="3200" b="1" strike="noStrike" spc="-1">
                <a:solidFill>
                  <a:srgbClr val="C0504D"/>
                </a:solidFill>
                <a:latin typeface="Courier New Bold"/>
              </a:rPr>
              <a:t> 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0.0f;</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4F81BD"/>
                </a:solidFill>
                <a:latin typeface="Trebuchet MS"/>
                <a:ea typeface="DejaVu Sans"/>
              </a:rPr>
              <a:t>We calculate C=AB, where all three matrices are NxN</a:t>
            </a:r>
            <a:endParaRPr lang="en-US" sz="2000" b="0" strike="noStrike" spc="-1">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Serial C code on CPU (single core).</a:t>
            </a:r>
            <a:endParaRPr lang="en-US" sz="3200" b="0" strike="noStrike" spc="-1">
              <a:latin typeface="Arial"/>
            </a:endParaRPr>
          </a:p>
        </p:txBody>
      </p:sp>
      <p:graphicFrame>
        <p:nvGraphicFramePr>
          <p:cNvPr id="1362" name="Table 3"/>
          <p:cNvGraphicFramePr/>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latin typeface="Trebuchet MS"/>
                <a:ea typeface="DejaVu Sans"/>
              </a:rPr>
              <a:t>Device is Intel® Xeon® CPU, E5649 @ 2.53GHz using the gcc compiler.</a:t>
            </a:r>
            <a:endParaRPr lang="en-US" sz="2000" b="0" strike="noStrike" spc="-1">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9BBB59"/>
                </a:solidFill>
                <a:latin typeface="Trebuchet MS"/>
                <a:ea typeface="DejaVu Sans"/>
              </a:rPr>
              <a:t>We turn this into an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(1/2)</a:t>
            </a:r>
            <a:endParaRPr lang="en-US" sz="3200" b="0" strike="noStrike" spc="-1">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Mark as a kernel function and specify memory qualifiers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(2/2)</a:t>
            </a:r>
            <a:endParaRPr lang="en-US" sz="3200" b="0" strike="noStrike" spc="-1">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5213520" y="545508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Remove outer loops and set work-item co-ordinates</a:t>
            </a:r>
            <a:endParaRPr lang="en-US" sz="2000" b="0" strike="noStrike" spc="-1">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par>
                                <p:cTn id="12" presetID="42" presetClass="entr" fill="hold" nodeType="withEffect">
                                  <p:stCondLst>
                                    <p:cond delay="0"/>
                                  </p:stCondLst>
                                  <p:childTnLst>
                                    <p:set>
                                      <p:cBhvr>
                                        <p:cTn id="13" dur="1" fill="hold">
                                          <p:stCondLst>
                                            <p:cond delay="0"/>
                                          </p:stCondLst>
                                        </p:cTn>
                                        <p:tgtEl>
                                          <p:spTgt spid="1377"/>
                                        </p:tgtEl>
                                        <p:attrNameLst>
                                          <p:attrName>style.visibility</p:attrName>
                                        </p:attrNameLst>
                                      </p:cBhvr>
                                      <p:to>
                                        <p:strVal val="visible"/>
                                      </p:to>
                                    </p:set>
                                    <p:animEffect transition="in" filter="fade">
                                      <p:cBhvr additive="repl">
                                        <p:cTn id="14" dur="500"/>
                                        <p:tgtEl>
                                          <p:spTgt spid="1377"/>
                                        </p:tgtEl>
                                      </p:cBhvr>
                                    </p:animEffect>
                                    <p:anim calcmode="lin" valueType="num">
                                      <p:cBhvr additive="repl">
                                        <p:cTn id="15" dur="500" fill="hold"/>
                                        <p:tgtEl>
                                          <p:spTgt spid="1377"/>
                                        </p:tgtEl>
                                        <p:attrNameLst>
                                          <p:attrName>ppt_x</p:attrName>
                                        </p:attrNameLst>
                                      </p:cBhvr>
                                      <p:tavLst>
                                        <p:tav tm="0">
                                          <p:val>
                                            <p:strVal val="#ppt_x"/>
                                          </p:val>
                                        </p:tav>
                                        <p:tav tm="100000">
                                          <p:val>
                                            <p:strVal val="#ppt_x"/>
                                          </p:val>
                                        </p:tav>
                                      </p:tavLst>
                                    </p:anim>
                                    <p:anim calcmode="lin" valueType="num">
                                      <p:cBhvr additive="repl">
                                        <p:cTn id="16"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improved</a:t>
            </a:r>
            <a:endParaRPr lang="en-US" sz="3200" b="0" strike="noStrike" spc="-1">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4F81BD"/>
                </a:solidFill>
                <a:latin typeface="Courier New Bold"/>
                <a:ea typeface="DejaVu Sans"/>
              </a:rPr>
              <a:t>for</a:t>
            </a:r>
            <a:r>
              <a:rPr lang="en-US" sz="2000" b="1" strike="noStrike" spc="-1">
                <a:solidFill>
                  <a:srgbClr val="000000"/>
                </a:solidFill>
                <a:latin typeface="Courier New Bold"/>
                <a:ea typeface="DejaVu Sans"/>
              </a:rPr>
              <a:t>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4F81BD"/>
                </a:solidFill>
                <a:latin typeface="Trebuchet MS"/>
                <a:ea typeface="DejaVu Sans"/>
              </a:rPr>
              <a:t>Rearrange and use a local scalar for intermediate C element values (a common optimization in Matrix Multiplication functions)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Declare and initialize data</a:t>
            </a:r>
            <a:endParaRPr lang="en-US" sz="2000" b="0" strike="noStrike" spc="-1">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the platform and build program</a:t>
            </a:r>
            <a:endParaRPr lang="en-US" sz="2000" b="0" strike="noStrike" spc="-1">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buffers and write A and B matrices to the device memory</a:t>
            </a:r>
            <a:endParaRPr lang="en-US" sz="2000" b="0" strike="noStrike" spc="-1">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Create the kernel functor</a:t>
            </a:r>
            <a:endParaRPr lang="en-US" sz="2000" b="0" strike="noStrike" spc="-1">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Run the kernel and collect results</a:t>
            </a:r>
            <a:endParaRPr lang="en-US" sz="2000" b="0" strike="noStrike" spc="-1">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4F81BD"/>
                </a:solidFill>
                <a:latin typeface="Trebuchet MS"/>
                <a:ea typeface="DejaVu Sans"/>
              </a:rPr>
              <a:t>Note: To use the default context/queue/device, skip this section and remove the references to context, queue and device.</a:t>
            </a:r>
            <a:endParaRPr lang="en-US" sz="1600" b="0" strike="noStrike" spc="-1">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402" name="Table 3"/>
          <p:cNvGraphicFramePr/>
          <p:nvPr/>
        </p:nvGraphicFramePr>
        <p:xfrm>
          <a:off x="611640" y="2637000"/>
          <a:ext cx="7920360" cy="14630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Matrix Multiplication</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write your first complete OpenCL kernel “from scratch”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multiply a pair of matrices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the provided matrix multiplication OpenCL host program including the function to generate matrices and test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Create a kernel to do the multiplication</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provided OpenCL host program to use your kernel</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Verify the results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chain of vector additions produced the correct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19922</TotalTime>
  <Words>27091</Words>
  <Application>Microsoft Office PowerPoint</Application>
  <PresentationFormat>全屏显示(4:3)</PresentationFormat>
  <Paragraphs>3728</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1308</cp:revision>
  <dcterms:created xsi:type="dcterms:W3CDTF">2013-06-29T14:06:29Z</dcterms:created>
  <dcterms:modified xsi:type="dcterms:W3CDTF">2019-08-03T12:37:15Z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